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Lst>
  <p:notesMasterIdLst>
    <p:notesMasterId r:id="rId50"/>
  </p:notesMasterIdLst>
  <p:handoutMasterIdLst>
    <p:handoutMasterId r:id="rId51"/>
  </p:handoutMasterIdLst>
  <p:sldIdLst>
    <p:sldId id="327" r:id="rId8"/>
    <p:sldId id="354" r:id="rId9"/>
    <p:sldId id="331" r:id="rId10"/>
    <p:sldId id="365" r:id="rId11"/>
    <p:sldId id="360" r:id="rId12"/>
    <p:sldId id="366" r:id="rId13"/>
    <p:sldId id="364" r:id="rId14"/>
    <p:sldId id="363" r:id="rId15"/>
    <p:sldId id="332" r:id="rId16"/>
    <p:sldId id="382" r:id="rId17"/>
    <p:sldId id="384" r:id="rId18"/>
    <p:sldId id="385" r:id="rId19"/>
    <p:sldId id="390" r:id="rId20"/>
    <p:sldId id="392" r:id="rId21"/>
    <p:sldId id="391" r:id="rId22"/>
    <p:sldId id="359" r:id="rId23"/>
    <p:sldId id="336" r:id="rId24"/>
    <p:sldId id="386" r:id="rId25"/>
    <p:sldId id="387" r:id="rId26"/>
    <p:sldId id="361" r:id="rId27"/>
    <p:sldId id="337" r:id="rId28"/>
    <p:sldId id="388" r:id="rId29"/>
    <p:sldId id="362" r:id="rId30"/>
    <p:sldId id="358" r:id="rId31"/>
    <p:sldId id="338" r:id="rId32"/>
    <p:sldId id="367" r:id="rId33"/>
    <p:sldId id="368" r:id="rId34"/>
    <p:sldId id="377" r:id="rId35"/>
    <p:sldId id="380" r:id="rId36"/>
    <p:sldId id="378" r:id="rId37"/>
    <p:sldId id="379" r:id="rId38"/>
    <p:sldId id="339" r:id="rId39"/>
    <p:sldId id="369" r:id="rId40"/>
    <p:sldId id="370" r:id="rId41"/>
    <p:sldId id="371" r:id="rId42"/>
    <p:sldId id="375" r:id="rId43"/>
    <p:sldId id="376" r:id="rId44"/>
    <p:sldId id="374" r:id="rId45"/>
    <p:sldId id="372" r:id="rId46"/>
    <p:sldId id="373" r:id="rId47"/>
    <p:sldId id="357" r:id="rId48"/>
    <p:sldId id="389" r:id="rId49"/>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391" autoAdjust="0"/>
    <p:restoredTop sz="94434" autoAdjust="0"/>
  </p:normalViewPr>
  <p:slideViewPr>
    <p:cSldViewPr snapToGrid="0">
      <p:cViewPr varScale="1">
        <p:scale>
          <a:sx n="76" d="100"/>
          <a:sy n="76" d="100"/>
        </p:scale>
        <p:origin x="58" y="317"/>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165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6">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10/3/2014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10/3/2014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6136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300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10/3/2014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91208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4429642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8091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4349064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3496692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4.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7" r:id="rId8"/>
    <p:sldLayoutId id="2147484210" r:id="rId9"/>
    <p:sldLayoutId id="2147484211" r:id="rId10"/>
    <p:sldLayoutId id="2147484214"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8" r:id="rId16"/>
    <p:sldLayoutId id="2147484209" r:id="rId17"/>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12" r:id="rId9"/>
    <p:sldLayoutId id="2147484213" r:id="rId10"/>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9.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OfficeDev/Office-365-SDK-for-Android"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emf"/><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2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40534" y="1341512"/>
            <a:ext cx="8646056" cy="4704424"/>
          </a:xfrm>
          <a:prstGeom prst="rect">
            <a:avLst/>
          </a:prstGeom>
        </p:spPr>
      </p:pic>
    </p:spTree>
    <p:extLst>
      <p:ext uri="{BB962C8B-B14F-4D97-AF65-F5344CB8AC3E}">
        <p14:creationId xmlns:p14="http://schemas.microsoft.com/office/powerpoint/2010/main" val="15113809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36" y="1365207"/>
            <a:ext cx="6001121" cy="32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5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236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
        <p:nvSpPr>
          <p:cNvPr id="5" name="TextBox 4"/>
          <p:cNvSpPr txBox="1"/>
          <p:nvPr/>
        </p:nvSpPr>
        <p:spPr>
          <a:xfrm>
            <a:off x="467945" y="1312998"/>
            <a:ext cx="11804690" cy="4994664"/>
          </a:xfrm>
          <a:prstGeom prst="rect">
            <a:avLst/>
          </a:prstGeom>
          <a:noFill/>
        </p:spPr>
        <p:txBody>
          <a:bodyPr wrap="square" lIns="0" tIns="0" rIns="0" bIns="0" rtlCol="0">
            <a:spAutoFit/>
          </a:bodyPr>
          <a:lstStyle/>
          <a:p>
            <a:r>
              <a:rPr lang="en-US" sz="2448" dirty="0">
                <a:solidFill>
                  <a:srgbClr val="0000FF"/>
                </a:solidFill>
                <a:highlight>
                  <a:srgbClr val="FFFFFF"/>
                </a:highlight>
                <a:latin typeface="Consolas" panose="020B0609020204030204" pitchFamily="49" charset="0"/>
              </a:rPr>
              <a:t>return</a:t>
            </a:r>
            <a:r>
              <a:rPr lang="en-US" sz="2448" dirty="0">
                <a:solidFill>
                  <a:srgbClr val="000000"/>
                </a:solidFill>
                <a:highlight>
                  <a:srgbClr val="FFFFFF"/>
                </a:highlight>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new</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ExchangeClient</a:t>
            </a:r>
            <a:r>
              <a:rPr lang="en-US" sz="2448" dirty="0">
                <a:solidFill>
                  <a:srgbClr val="000000"/>
                </a:solidFill>
                <a:highlight>
                  <a:srgbClr val="FFFFFF"/>
                </a:highlight>
                <a:latin typeface="Consolas" panose="020B0609020204030204" pitchFamily="49" charset="0"/>
              </a:rPr>
              <a:t>(</a:t>
            </a:r>
            <a:r>
              <a:rPr lang="en-US" sz="2448" dirty="0" err="1">
                <a:solidFill>
                  <a:srgbClr val="000000"/>
                </a:solidFill>
                <a:highlight>
                  <a:srgbClr val="FFFFFF"/>
                </a:highlight>
                <a:latin typeface="Consolas" panose="020B0609020204030204" pitchFamily="49" charset="0"/>
              </a:rPr>
              <a:t>ExchangeServiceEndpointUri</a:t>
            </a:r>
            <a:r>
              <a:rPr lang="en-US" sz="2448" dirty="0">
                <a:solidFill>
                  <a:srgbClr val="000000"/>
                </a:solidFill>
                <a:highlight>
                  <a:srgbClr val="FFFFFF"/>
                </a:highlight>
                <a:latin typeface="Consolas" panose="020B0609020204030204" pitchFamily="49" charset="0"/>
              </a:rPr>
              <a:t>, </a:t>
            </a:r>
            <a:r>
              <a:rPr lang="en-US" sz="2448" dirty="0" err="1">
                <a:solidFill>
                  <a:srgbClr val="0000FF"/>
                </a:solidFill>
                <a:highlight>
                  <a:srgbClr val="FFFFFF"/>
                </a:highlight>
                <a:latin typeface="Consolas" panose="020B0609020204030204" pitchFamily="49" charset="0"/>
              </a:rPr>
              <a:t>async</a:t>
            </a:r>
            <a:r>
              <a:rPr lang="en-US" sz="2448" dirty="0">
                <a:solidFill>
                  <a:srgbClr val="000000"/>
                </a:solidFill>
                <a:highlight>
                  <a:srgbClr val="FFFFFF"/>
                </a:highlight>
                <a:latin typeface="Consolas" panose="020B0609020204030204" pitchFamily="49" charset="0"/>
              </a:rPr>
              <a:t> () =&gt;</a:t>
            </a:r>
          </a:p>
          <a:p>
            <a:r>
              <a:rPr lang="en-US" sz="2448" dirty="0">
                <a:solidFill>
                  <a:srgbClr val="000000"/>
                </a:solidFill>
                <a:highlight>
                  <a:srgbClr val="FFFFFF"/>
                </a:highlight>
                <a:latin typeface="Consolas" panose="020B0609020204030204" pitchFamily="49" charset="0"/>
              </a:rPr>
              <a:t>{</a:t>
            </a:r>
          </a:p>
          <a:p>
            <a:r>
              <a:rPr lang="en-US" sz="2448" dirty="0">
                <a:solidFill>
                  <a:srgbClr val="0000FF"/>
                </a:solidFill>
                <a:highlight>
                  <a:srgbClr val="FFFFFF"/>
                </a:highlight>
                <a:latin typeface="Consolas" panose="020B0609020204030204" pitchFamily="49" charset="0"/>
              </a:rPr>
              <a:t>  return</a:t>
            </a:r>
            <a:r>
              <a:rPr lang="en-US" sz="2448" dirty="0">
                <a:solidFill>
                  <a:srgbClr val="000000"/>
                </a:solidFill>
                <a:highlight>
                  <a:srgbClr val="FFFFFF"/>
                </a:highlight>
                <a:latin typeface="Consolas" panose="020B0609020204030204" pitchFamily="49" charset="0"/>
              </a:rPr>
              <a:t> </a:t>
            </a:r>
            <a:r>
              <a:rPr lang="en-US" sz="2448" dirty="0">
                <a:solidFill>
                  <a:srgbClr val="000000"/>
                </a:solidFill>
                <a:highlight>
                  <a:srgbClr val="FFFFFF"/>
                </a:highlight>
                <a:latin typeface="Consolas" panose="020B0609020204030204" pitchFamily="49" charset="0"/>
              </a:rPr>
              <a:t>(</a:t>
            </a:r>
            <a:r>
              <a:rPr lang="en-US" sz="2448" dirty="0">
                <a:solidFill>
                  <a:srgbClr val="0000FF"/>
                </a:solidFill>
                <a:highlight>
                  <a:srgbClr val="FFFFFF"/>
                </a:highlight>
                <a:latin typeface="Consolas" panose="020B0609020204030204" pitchFamily="49" charset="0"/>
              </a:rPr>
              <a:t>await</a:t>
            </a:r>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discoveryContext.AuthenticationContext</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AcquireTokenSilentAsync</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ExchangeServiceResourceId</a:t>
            </a:r>
            <a:r>
              <a:rPr lang="en-US" sz="2448" dirty="0">
                <a:solidFill>
                  <a:srgbClr val="000000"/>
                </a:solidFill>
                <a:highlight>
                  <a:srgbClr val="FFFFFF"/>
                </a:highlight>
                <a:latin typeface="Consolas" panose="020B0609020204030204" pitchFamily="49" charset="0"/>
              </a:rPr>
              <a:t>, </a:t>
            </a:r>
          </a:p>
          <a:p>
            <a:r>
              <a:rPr lang="en-US" sz="2448" dirty="0">
                <a:solidFill>
                  <a:srgbClr val="000000"/>
                </a:solidFill>
                <a:highlight>
                  <a:srgbClr val="FFFFFF"/>
                </a:highlight>
                <a:latin typeface="Consolas" panose="020B0609020204030204" pitchFamily="49" charset="0"/>
              </a:rPr>
              <a:t>                     _</a:t>
            </a:r>
            <a:r>
              <a:rPr lang="en-US" sz="2448" dirty="0" err="1">
                <a:solidFill>
                  <a:srgbClr val="000000"/>
                </a:solidFill>
                <a:highlight>
                  <a:srgbClr val="FFFFFF"/>
                </a:highlight>
                <a:latin typeface="Consolas" panose="020B0609020204030204" pitchFamily="49" charset="0"/>
              </a:rPr>
              <a:t>discoveryContext.AppIdentity.ClientId</a:t>
            </a:r>
            <a:r>
              <a:rPr lang="en-US" sz="2448" dirty="0">
                <a:solidFill>
                  <a:srgbClr val="000000"/>
                </a:solidFill>
                <a:highlight>
                  <a:srgbClr val="FFFFFF"/>
                </a:highlight>
                <a:latin typeface="Consolas" panose="020B0609020204030204" pitchFamily="49" charset="0"/>
              </a:rPr>
              <a:t>, </a:t>
            </a:r>
          </a:p>
          <a:p>
            <a:r>
              <a:rPr lang="en-US" sz="2448" dirty="0">
                <a:solidFill>
                  <a:srgbClr val="0000FF"/>
                </a:solidFill>
                <a:highlight>
                  <a:srgbClr val="FFFFFF"/>
                </a:highlight>
                <a:latin typeface="Consolas" panose="020B0609020204030204" pitchFamily="49" charset="0"/>
              </a:rPr>
              <a:t>                     new</a:t>
            </a:r>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ActiveDirectory.</a:t>
            </a:r>
            <a:r>
              <a:rPr lang="en-US" sz="2448" dirty="0" err="1">
                <a:solidFill>
                  <a:srgbClr val="2B91AF"/>
                </a:solidFill>
                <a:highlight>
                  <a:srgbClr val="FFFFFF"/>
                </a:highlight>
                <a:latin typeface="Consolas" panose="020B0609020204030204" pitchFamily="49" charset="0"/>
              </a:rPr>
              <a:t>UserIdentifier</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dcr.UserId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a:solidFill>
                  <a:srgbClr val="000000"/>
                </a:solidFill>
                <a:highlight>
                  <a:srgbClr val="FFFFFF"/>
                </a:highlight>
                <a:latin typeface="Consolas" panose="020B0609020204030204" pitchFamily="49" charset="0"/>
              </a:rPr>
              <a:t>                            </a:t>
            </a:r>
            <a:r>
              <a:rPr lang="en-US" sz="2448" dirty="0" err="1">
                <a:solidFill>
                  <a:srgbClr val="2B91AF"/>
                </a:solidFill>
                <a:highlight>
                  <a:srgbClr val="FFFFFF"/>
                </a:highlight>
                <a:latin typeface="Consolas" panose="020B0609020204030204" pitchFamily="49" charset="0"/>
              </a:rPr>
              <a:t>UserIdentifierType</a:t>
            </a:r>
            <a:r>
              <a:rPr lang="en-US" sz="2448" dirty="0" err="1">
                <a:solidFill>
                  <a:srgbClr val="000000"/>
                </a:solidFill>
                <a:highlight>
                  <a:srgbClr val="FFFFFF"/>
                </a:highlight>
                <a:latin typeface="Consolas" panose="020B0609020204030204" pitchFamily="49" charset="0"/>
              </a:rPr>
              <a:t>.UniqueId</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 </a:t>
            </a:r>
            <a:r>
              <a:rPr lang="en-US" sz="2448" dirty="0">
                <a:solidFill>
                  <a:srgbClr val="000000"/>
                </a:solidFill>
                <a:highlight>
                  <a:srgbClr val="FFFFFF"/>
                </a:highlight>
                <a:latin typeface="Consolas" panose="020B0609020204030204" pitchFamily="49" charset="0"/>
              </a:rPr>
              <a:t>                )</a:t>
            </a:r>
            <a:endParaRPr lang="en-US" sz="2448" dirty="0">
              <a:solidFill>
                <a:srgbClr val="000000"/>
              </a:solidFill>
              <a:highlight>
                <a:srgbClr val="FFFFFF"/>
              </a:highlight>
              <a:latin typeface="Consolas" panose="020B0609020204030204" pitchFamily="49" charset="0"/>
            </a:endParaRPr>
          </a:p>
          <a:p>
            <a:r>
              <a:rPr lang="en-US" sz="2448" dirty="0">
                <a:solidFill>
                  <a:srgbClr val="000000"/>
                </a:solidFill>
                <a:highlight>
                  <a:srgbClr val="FFFFFF"/>
                </a:highlight>
                <a:latin typeface="Consolas" panose="020B0609020204030204" pitchFamily="49" charset="0"/>
              </a:rPr>
              <a:t>         ).</a:t>
            </a:r>
            <a:r>
              <a:rPr lang="en-US" sz="2448" dirty="0" err="1">
                <a:solidFill>
                  <a:srgbClr val="000000"/>
                </a:solidFill>
                <a:highlight>
                  <a:srgbClr val="FFFFFF"/>
                </a:highlight>
                <a:latin typeface="Consolas" panose="020B0609020204030204" pitchFamily="49" charset="0"/>
              </a:rPr>
              <a:t>AccessToken</a:t>
            </a:r>
            <a:r>
              <a:rPr lang="en-US" sz="2448" dirty="0">
                <a:solidFill>
                  <a:srgbClr val="000000"/>
                </a:solidFill>
                <a:highlight>
                  <a:srgbClr val="FFFFFF"/>
                </a:highlight>
                <a:latin typeface="Consolas" panose="020B0609020204030204" pitchFamily="49" charset="0"/>
              </a:rPr>
              <a:t>;</a:t>
            </a:r>
          </a:p>
          <a:p>
            <a:r>
              <a:rPr lang="en-US" sz="2448" dirty="0">
                <a:solidFill>
                  <a:srgbClr val="000000"/>
                </a:solidFill>
                <a:highlight>
                  <a:srgbClr val="FFFFFF"/>
                </a:highlight>
                <a:latin typeface="Consolas" panose="020B0609020204030204" pitchFamily="49" charset="0"/>
              </a:rPr>
              <a:t>});</a:t>
            </a:r>
          </a:p>
          <a:p>
            <a:endParaRPr lang="en-US" sz="2448" spc="-71"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166722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31948" y="1476620"/>
            <a:ext cx="7799982" cy="413728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519227" y="1959255"/>
            <a:ext cx="7817411" cy="4303815"/>
          </a:xfrm>
          <a:prstGeom prst="rect">
            <a:avLst/>
          </a:prstGeom>
        </p:spPr>
      </p:pic>
    </p:spTree>
    <p:extLst>
      <p:ext uri="{BB962C8B-B14F-4D97-AF65-F5344CB8AC3E}">
        <p14:creationId xmlns:p14="http://schemas.microsoft.com/office/powerpoint/2010/main" val="38615447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948" y="1476620"/>
            <a:ext cx="5047888" cy="4792696"/>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507" spc="-102" dirty="0">
                <a:latin typeface="+mj-lt"/>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grpSp>
        <p:nvGrpSpPr>
          <p:cNvPr id="9" name="Group 8"/>
          <p:cNvGrpSpPr/>
          <p:nvPr/>
        </p:nvGrpSpPr>
        <p:grpSpPr>
          <a:xfrm>
            <a:off x="5868269" y="1389870"/>
            <a:ext cx="3011532" cy="3558073"/>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821262" y="2464986"/>
            <a:ext cx="2117077" cy="2815964"/>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19644876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9903217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Native Platforms</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the Android SDK</a:t>
            </a:r>
            <a:endParaRPr lang="en-US" dirty="0"/>
          </a:p>
        </p:txBody>
      </p:sp>
      <p:pic>
        <p:nvPicPr>
          <p:cNvPr id="4" name="Picture 3"/>
          <p:cNvPicPr>
            <a:picLocks noChangeAspect="1"/>
          </p:cNvPicPr>
          <p:nvPr/>
        </p:nvPicPr>
        <p:blipFill>
          <a:blip r:embed="rId2"/>
          <a:stretch>
            <a:fillRect/>
          </a:stretch>
        </p:blipFill>
        <p:spPr>
          <a:xfrm>
            <a:off x="1778747" y="2523392"/>
            <a:ext cx="9672238" cy="4074424"/>
          </a:xfrm>
          <a:prstGeom prst="rect">
            <a:avLst/>
          </a:prstGeom>
          <a:ln>
            <a:solidFill>
              <a:schemeClr val="bg1">
                <a:lumMod val="50000"/>
              </a:schemeClr>
            </a:solidFill>
          </a:ln>
        </p:spPr>
      </p:pic>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482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Android Platform IDE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529661" y="1592874"/>
            <a:ext cx="10493924" cy="5401651"/>
          </a:xfrm>
          <a:prstGeom prst="rect">
            <a:avLst/>
          </a:prstGeom>
        </p:spPr>
      </p:pic>
    </p:spTree>
    <p:extLst>
      <p:ext uri="{BB962C8B-B14F-4D97-AF65-F5344CB8AC3E}">
        <p14:creationId xmlns:p14="http://schemas.microsoft.com/office/powerpoint/2010/main" val="36636600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619402820"/>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xmlns=""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xmlns=""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xmlns=""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xmlns=""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xmlns=""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5:</a:t>
                      </a:r>
                      <a:r>
                        <a:rPr lang="en-US" sz="1800" b="1" baseline="0" dirty="0" smtClean="0"/>
                        <a:t> Getting started with Mobile development with Office 365</a:t>
                      </a:r>
                      <a:endParaRPr lang="en-US" sz="1800" b="1" dirty="0" smtClean="0"/>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29" y="1201538"/>
            <a:ext cx="8857455" cy="5485011"/>
          </a:xfrm>
        </p:spPr>
        <p:txBody>
          <a:bodyPr lIns="146304" tIns="91440" rIns="146304" bIns="91440"/>
          <a:lstStyle/>
          <a:p>
            <a:r>
              <a:rPr lang="en-US" dirty="0"/>
              <a:t>Available </a:t>
            </a:r>
            <a:r>
              <a:rPr lang="en-US" dirty="0">
                <a:latin typeface="Segoe UI Semilight" panose="020B0402040204020203" pitchFamily="34" charset="0"/>
                <a:cs typeface="Segoe UI Semilight" panose="020B0402040204020203" pitchFamily="34" charset="0"/>
              </a:rPr>
              <a:t>today</a:t>
            </a:r>
            <a:r>
              <a:rPr lang="en-US" dirty="0"/>
              <a:t> </a:t>
            </a:r>
            <a:r>
              <a:rPr lang="en-US" dirty="0">
                <a:hlinkClick r:id="rId3"/>
              </a:rPr>
              <a:t>on </a:t>
            </a:r>
            <a:r>
              <a:rPr lang="en-US" dirty="0" err="1">
                <a:hlinkClick r:id="rId3"/>
              </a:rPr>
              <a:t>GitHub</a:t>
            </a:r>
            <a:endParaRPr lang="en-US" dirty="0"/>
          </a:p>
          <a:p>
            <a:r>
              <a:rPr lang="en-US" dirty="0"/>
              <a:t>SDK for native Android apps that use Office 365 APIs</a:t>
            </a:r>
          </a:p>
          <a:p>
            <a:r>
              <a:rPr lang="en-US" dirty="0"/>
              <a:t>Handles </a:t>
            </a:r>
            <a:r>
              <a:rPr lang="en-US" dirty="0" smtClean="0"/>
              <a:t>files</a:t>
            </a:r>
            <a:r>
              <a:rPr lang="en-US" dirty="0"/>
              <a:t>, </a:t>
            </a:r>
            <a:r>
              <a:rPr lang="en-US" dirty="0" smtClean="0"/>
              <a:t>lists</a:t>
            </a:r>
            <a:r>
              <a:rPr lang="en-US" dirty="0"/>
              <a:t>, </a:t>
            </a:r>
            <a:r>
              <a:rPr lang="en-US" dirty="0" smtClean="0"/>
              <a:t>mail</a:t>
            </a:r>
            <a:r>
              <a:rPr lang="en-US" dirty="0"/>
              <a:t>, </a:t>
            </a:r>
            <a:r>
              <a:rPr lang="en-US" dirty="0" smtClean="0"/>
              <a:t>and </a:t>
            </a:r>
            <a:r>
              <a:rPr lang="en-US" dirty="0"/>
              <a:t>c</a:t>
            </a:r>
            <a:r>
              <a:rPr lang="en-US" dirty="0" smtClean="0"/>
              <a:t>alendar</a:t>
            </a:r>
            <a:endParaRPr lang="en-US" dirty="0"/>
          </a:p>
          <a:p>
            <a:r>
              <a:rPr lang="en-US" dirty="0"/>
              <a:t>Integrates with </a:t>
            </a:r>
            <a:r>
              <a:rPr lang="en-US" dirty="0" smtClean="0"/>
              <a:t>AD authentication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sz="5400" baseline="0" dirty="0" smtClean="0"/>
              <a:t>Office </a:t>
            </a:r>
            <a:r>
              <a:rPr lang="en-US" sz="5400" baseline="0" dirty="0"/>
              <a:t>365 </a:t>
            </a:r>
            <a:r>
              <a:rPr lang="en-US" sz="5400" dirty="0"/>
              <a:t>SDK for Android</a:t>
            </a:r>
          </a:p>
        </p:txBody>
      </p:sp>
      <p:pic>
        <p:nvPicPr>
          <p:cNvPr id="4"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429" y="1201538"/>
            <a:ext cx="2762409" cy="4580137"/>
          </a:xfrm>
          <a:prstGeom prst="rect">
            <a:avLst/>
          </a:prstGeom>
          <a:ln>
            <a:solidFill>
              <a:schemeClr val="bg1">
                <a:lumMod val="50000"/>
              </a:schemeClr>
            </a:solidFill>
          </a:ln>
        </p:spPr>
      </p:pic>
    </p:spTree>
    <p:extLst>
      <p:ext uri="{BB962C8B-B14F-4D97-AF65-F5344CB8AC3E}">
        <p14:creationId xmlns:p14="http://schemas.microsoft.com/office/powerpoint/2010/main" val="67472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ANDROID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for iOS</a:t>
            </a:r>
            <a:endParaRPr lang="en-US" dirty="0"/>
          </a:p>
        </p:txBody>
      </p:sp>
      <p:sp>
        <p:nvSpPr>
          <p:cNvPr id="3" name="Text Placeholder 2"/>
          <p:cNvSpPr>
            <a:spLocks noGrp="1"/>
          </p:cNvSpPr>
          <p:nvPr>
            <p:ph type="body" sz="quarter" idx="10"/>
          </p:nvPr>
        </p:nvSpPr>
        <p:spPr/>
        <p:txBody>
          <a:bodyPr/>
          <a:lstStyle/>
          <a:p>
            <a:r>
              <a:rPr lang="en-US" dirty="0" smtClean="0"/>
              <a:t>Developing for iOS requires a Mac </a:t>
            </a:r>
            <a:r>
              <a:rPr lang="en-US" sz="2400" i="1" dirty="0" smtClean="0"/>
              <a:t>(or something running iOS)</a:t>
            </a:r>
            <a:endParaRPr lang="en-US" i="1" dirty="0" smtClean="0"/>
          </a:p>
          <a:p>
            <a:pPr lvl="1"/>
            <a:r>
              <a:rPr lang="en-US" dirty="0" smtClean="0"/>
              <a:t>Apple does not permit compilation of iOS apps on a non-iOS computer or device</a:t>
            </a:r>
          </a:p>
          <a:p>
            <a:pPr lvl="1"/>
            <a:r>
              <a:rPr lang="en-US" dirty="0" smtClean="0"/>
              <a:t>You either need (1) a Mac or (2) a Windows PC that’s paired with a Mac nearby</a:t>
            </a:r>
          </a:p>
          <a:p>
            <a:r>
              <a:rPr lang="en-US" dirty="0" smtClean="0"/>
              <a:t>Developing iOS apps</a:t>
            </a:r>
          </a:p>
          <a:p>
            <a:pPr lvl="1"/>
            <a:r>
              <a:rPr lang="en-US" dirty="0" smtClean="0"/>
              <a:t>The primary programming language is Objective C</a:t>
            </a:r>
          </a:p>
          <a:p>
            <a:pPr lvl="1"/>
            <a:r>
              <a:rPr lang="en-US" dirty="0" smtClean="0"/>
              <a:t>Many developers use the </a:t>
            </a:r>
            <a:r>
              <a:rPr lang="en-US" dirty="0" err="1" smtClean="0"/>
              <a:t>XCode</a:t>
            </a:r>
            <a:r>
              <a:rPr lang="en-US" dirty="0" smtClean="0"/>
              <a:t> IDE provided by Apple</a:t>
            </a:r>
          </a:p>
          <a:p>
            <a:pPr lvl="1"/>
            <a:r>
              <a:rPr lang="en-US" dirty="0" err="1" smtClean="0"/>
              <a:t>XCode</a:t>
            </a:r>
            <a:r>
              <a:rPr lang="en-US" dirty="0" smtClean="0"/>
              <a:t> also installs iOS SDK</a:t>
            </a:r>
          </a:p>
        </p:txBody>
      </p:sp>
      <p:pic>
        <p:nvPicPr>
          <p:cNvPr id="4" name="Picture 3"/>
          <p:cNvPicPr>
            <a:picLocks noChangeAspect="1"/>
          </p:cNvPicPr>
          <p:nvPr/>
        </p:nvPicPr>
        <p:blipFill>
          <a:blip r:embed="rId2"/>
          <a:stretch>
            <a:fillRect/>
          </a:stretch>
        </p:blipFill>
        <p:spPr>
          <a:xfrm>
            <a:off x="7559796" y="4415819"/>
            <a:ext cx="4010881" cy="2447456"/>
          </a:xfrm>
          <a:prstGeom prst="rect">
            <a:avLst/>
          </a:prstGeom>
        </p:spPr>
      </p:pic>
    </p:spTree>
    <p:extLst>
      <p:ext uri="{BB962C8B-B14F-4D97-AF65-F5344CB8AC3E}">
        <p14:creationId xmlns:p14="http://schemas.microsoft.com/office/powerpoint/2010/main" val="2801449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SDK for iOS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6717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iOS</a:t>
            </a:r>
          </a:p>
          <a:p>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5071259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Multi-platform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0030913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56" dirty="0"/>
              <a:t>A platform for developing hybrid apps with HTML, CSS and JavaScript</a:t>
            </a:r>
          </a:p>
          <a:p>
            <a:r>
              <a:rPr lang="en-US" sz="2856" dirty="0"/>
              <a:t>An open source collection of JavaScript device APIs</a:t>
            </a:r>
          </a:p>
          <a:p>
            <a:r>
              <a:rPr lang="en-US" sz="2856" dirty="0"/>
              <a:t>Something that abstracts away device specific APIs</a:t>
            </a:r>
          </a:p>
          <a:p>
            <a:r>
              <a:rPr lang="en-US" sz="2856" dirty="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32"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4539786" y="3519339"/>
            <a:ext cx="7580170" cy="3330471"/>
          </a:xfrm>
          <a:prstGeom prst="rect">
            <a:avLst/>
          </a:prstGeom>
          <a:ln>
            <a:solidFill>
              <a:schemeClr val="bg1">
                <a:lumMod val="50000"/>
              </a:schemeClr>
            </a:solidFill>
          </a:ln>
        </p:spPr>
      </p:pic>
    </p:spTree>
    <p:extLst>
      <p:ext uri="{BB962C8B-B14F-4D97-AF65-F5344CB8AC3E}">
        <p14:creationId xmlns:p14="http://schemas.microsoft.com/office/powerpoint/2010/main" val="11495264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948" y="1104117"/>
            <a:ext cx="11551519" cy="5752276"/>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96" dirty="0"/>
              <a:t>Multi-Device Hybrid Apps for Visual Studio</a:t>
            </a:r>
            <a:endParaRPr lang="en-US" sz="4896" dirty="0"/>
          </a:p>
        </p:txBody>
      </p:sp>
    </p:spTree>
    <p:extLst>
      <p:ext uri="{BB962C8B-B14F-4D97-AF65-F5344CB8AC3E}">
        <p14:creationId xmlns:p14="http://schemas.microsoft.com/office/powerpoint/2010/main" val="26352142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8601" y="2687240"/>
            <a:ext cx="7695320" cy="3980338"/>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13272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Scot </a:t>
            </a:r>
            <a:r>
              <a:rPr lang="en-US" dirty="0"/>
              <a:t>Hillier</a:t>
            </a:r>
          </a:p>
          <a:p>
            <a:r>
              <a:rPr lang="en-US" dirty="0"/>
              <a:t>SharePoint </a:t>
            </a:r>
            <a:r>
              <a:rPr lang="en-US" dirty="0" smtClean="0"/>
              <a:t>MVP, Scot </a:t>
            </a:r>
            <a:r>
              <a:rPr lang="en-US" dirty="0"/>
              <a:t>Hillier Technical Solutions, LLC</a:t>
            </a:r>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7023" y="2781161"/>
            <a:ext cx="8987491" cy="409606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72" dirty="0"/>
              <a:t>Included with Android SDK</a:t>
            </a:r>
          </a:p>
          <a:p>
            <a:r>
              <a:rPr lang="en-US" sz="3672" dirty="0"/>
              <a:t>Runs inside Chrome browser</a:t>
            </a:r>
            <a:endParaRPr lang="en-US" sz="3672" dirty="0"/>
          </a:p>
        </p:txBody>
      </p:sp>
    </p:spTree>
    <p:extLst>
      <p:ext uri="{BB962C8B-B14F-4D97-AF65-F5344CB8AC3E}">
        <p14:creationId xmlns:p14="http://schemas.microsoft.com/office/powerpoint/2010/main" val="1717737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Debugging with Windows Phone</a:t>
            </a:r>
            <a:endParaRPr lang="en-US" sz="4896" dirty="0"/>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stretch>
            <a:fillRect/>
          </a:stretch>
        </p:blipFill>
        <p:spPr>
          <a:xfrm>
            <a:off x="1276650" y="3089324"/>
            <a:ext cx="6368911" cy="3531909"/>
          </a:xfrm>
          <a:prstGeom prst="rect">
            <a:avLst/>
          </a:prstGeom>
        </p:spPr>
      </p:pic>
    </p:spTree>
    <p:extLst>
      <p:ext uri="{BB962C8B-B14F-4D97-AF65-F5344CB8AC3E}">
        <p14:creationId xmlns:p14="http://schemas.microsoft.com/office/powerpoint/2010/main" val="5510343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64" dirty="0"/>
              <a:t>A Company and a Development Platform</a:t>
            </a:r>
          </a:p>
          <a:p>
            <a:pPr lvl="1"/>
            <a:r>
              <a:rPr lang="en-US" sz="2040" dirty="0"/>
              <a:t>Developing on Xamarin platform requires monthly or yearly subscription</a:t>
            </a:r>
          </a:p>
          <a:p>
            <a:pPr lvl="1"/>
            <a:r>
              <a:rPr lang="en-US" sz="2040" dirty="0"/>
              <a:t>You can get a free 30-day trial </a:t>
            </a:r>
            <a:r>
              <a:rPr lang="en-US" sz="2040" i="1" dirty="0"/>
              <a:t>(90-day trial available for MSDN subscribers)</a:t>
            </a:r>
          </a:p>
          <a:p>
            <a:pPr>
              <a:lnSpc>
                <a:spcPct val="150000"/>
              </a:lnSpc>
            </a:pPr>
            <a:r>
              <a:rPr lang="en-US" sz="3264" dirty="0"/>
              <a:t>Xamarin Development based on the .NET framework</a:t>
            </a:r>
          </a:p>
          <a:p>
            <a:pPr lvl="1"/>
            <a:r>
              <a:rPr lang="en-US" sz="2040" dirty="0"/>
              <a:t>You write code using C# and the .NET framework class </a:t>
            </a:r>
            <a:r>
              <a:rPr lang="en-US" sz="2040" dirty="0"/>
              <a:t>libraries</a:t>
            </a:r>
            <a:endParaRPr lang="en-US" sz="3264" dirty="0"/>
          </a:p>
          <a:p>
            <a:pPr>
              <a:lnSpc>
                <a:spcPct val="150000"/>
              </a:lnSpc>
            </a:pPr>
            <a:r>
              <a:rPr lang="en-US" sz="3264" dirty="0"/>
              <a:t>Xamarin Platform supported across many OSs and devices</a:t>
            </a:r>
          </a:p>
          <a:p>
            <a:pPr lvl="1"/>
            <a:r>
              <a:rPr lang="en-US" sz="2040" dirty="0"/>
              <a:t>Android</a:t>
            </a:r>
          </a:p>
          <a:p>
            <a:pPr lvl="1"/>
            <a:r>
              <a:rPr lang="en-US" sz="2040" dirty="0"/>
              <a:t>iOS and Mac</a:t>
            </a:r>
          </a:p>
          <a:p>
            <a:pPr lvl="1"/>
            <a:r>
              <a:rPr lang="en-US" sz="2040" dirty="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5317063" y="4644202"/>
            <a:ext cx="4318081" cy="2106578"/>
          </a:xfrm>
          <a:prstGeom prst="rect">
            <a:avLst/>
          </a:prstGeom>
          <a:ln>
            <a:solidFill>
              <a:schemeClr val="bg1">
                <a:lumMod val="50000"/>
              </a:schemeClr>
            </a:solidFill>
          </a:ln>
        </p:spPr>
      </p:pic>
    </p:spTree>
    <p:extLst>
      <p:ext uri="{BB962C8B-B14F-4D97-AF65-F5344CB8AC3E}">
        <p14:creationId xmlns:p14="http://schemas.microsoft.com/office/powerpoint/2010/main" val="185011259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36" dirty="0" err="1">
                <a:solidFill>
                  <a:srgbClr val="C00000"/>
                </a:solidFill>
                <a:latin typeface="Lucida Console" panose="020B0609040504020204" pitchFamily="49" charset="0"/>
              </a:rPr>
              <a:t>async</a:t>
            </a:r>
            <a:r>
              <a:rPr lang="en-US" sz="2040" dirty="0"/>
              <a:t> </a:t>
            </a:r>
            <a:r>
              <a:rPr lang="en-US" dirty="0" smtClean="0"/>
              <a:t>and </a:t>
            </a:r>
            <a:r>
              <a:rPr lang="en-US" sz="1836" b="1" dirty="0">
                <a:solidFill>
                  <a:srgbClr val="C00000"/>
                </a:solidFill>
              </a:rPr>
              <a:t>await</a:t>
            </a:r>
            <a:endParaRPr lang="en-US" b="1" dirty="0">
              <a:solidFill>
                <a:srgbClr val="C00000"/>
              </a:solidFill>
            </a:endParaRPr>
          </a:p>
        </p:txBody>
      </p:sp>
      <p:grpSp>
        <p:nvGrpSpPr>
          <p:cNvPr id="4" name="Group 3"/>
          <p:cNvGrpSpPr/>
          <p:nvPr/>
        </p:nvGrpSpPr>
        <p:grpSpPr>
          <a:xfrm>
            <a:off x="929548" y="3560940"/>
            <a:ext cx="10174765" cy="2743451"/>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186521"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a:t>
              </a:r>
            </a:p>
            <a:p>
              <a:pPr algn="ctr" defTabSz="932290" fontAlgn="base">
                <a:spcBef>
                  <a:spcPct val="0"/>
                </a:spcBef>
                <a:spcAft>
                  <a:spcPct val="0"/>
                </a:spcAft>
              </a:pPr>
              <a:r>
                <a:rPr lang="en-US" sz="1122" i="1" dirty="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MonoTouch</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Xamarin.iOS</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r>
                <a:rPr lang="en-US" sz="1873"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73" dirty="0" err="1">
                  <a:gradFill>
                    <a:gsLst>
                      <a:gs pos="0">
                        <a:srgbClr val="FFFFFF"/>
                      </a:gs>
                      <a:gs pos="100000">
                        <a:srgbClr val="FFFFFF"/>
                      </a:gs>
                    </a:gsLst>
                    <a:lin ang="5400000" scaled="0"/>
                  </a:gradFill>
                  <a:ea typeface="Segoe UI" pitchFamily="34" charset="0"/>
                  <a:cs typeface="Segoe UI" pitchFamily="34" charset="0"/>
                </a:rPr>
                <a:t>Xamarin.Android</a:t>
              </a: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7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852157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3</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5" name="Picture 4"/>
          <p:cNvPicPr>
            <a:picLocks noChangeAspect="1"/>
          </p:cNvPicPr>
          <p:nvPr/>
        </p:nvPicPr>
        <p:blipFill>
          <a:blip r:embed="rId2"/>
          <a:stretch>
            <a:fillRect/>
          </a:stretch>
        </p:blipFill>
        <p:spPr>
          <a:xfrm>
            <a:off x="956769" y="3113876"/>
            <a:ext cx="9915386" cy="3860145"/>
          </a:xfrm>
          <a:prstGeom prst="rect">
            <a:avLst/>
          </a:prstGeom>
        </p:spPr>
      </p:pic>
    </p:spTree>
    <p:extLst>
      <p:ext uri="{BB962C8B-B14F-4D97-AF65-F5344CB8AC3E}">
        <p14:creationId xmlns:p14="http://schemas.microsoft.com/office/powerpoint/2010/main" val="136627804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0036" y="1948335"/>
            <a:ext cx="5307710" cy="3667388"/>
          </a:xfrm>
          <a:prstGeom prst="rect">
            <a:avLst/>
          </a:prstGeom>
        </p:spPr>
      </p:pic>
      <p:pic>
        <p:nvPicPr>
          <p:cNvPr id="3" name="Picture 2"/>
          <p:cNvPicPr>
            <a:picLocks noChangeAspect="1"/>
          </p:cNvPicPr>
          <p:nvPr/>
        </p:nvPicPr>
        <p:blipFill>
          <a:blip r:embed="rId3"/>
          <a:stretch>
            <a:fillRect/>
          </a:stretch>
        </p:blipFill>
        <p:spPr>
          <a:xfrm>
            <a:off x="6888505" y="1855074"/>
            <a:ext cx="5022458" cy="4701875"/>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31879006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7" name="Picture 6"/>
          <p:cNvPicPr>
            <a:picLocks noChangeAspect="1"/>
          </p:cNvPicPr>
          <p:nvPr/>
        </p:nvPicPr>
        <p:blipFill>
          <a:blip r:embed="rId2"/>
          <a:stretch>
            <a:fillRect/>
          </a:stretch>
        </p:blipFill>
        <p:spPr>
          <a:xfrm>
            <a:off x="323731" y="3235499"/>
            <a:ext cx="7429740" cy="2689929"/>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432241" y="4763993"/>
            <a:ext cx="4909443" cy="2192723"/>
          </a:xfrm>
          <a:prstGeom prst="rect">
            <a:avLst/>
          </a:prstGeom>
          <a:ln>
            <a:solidFill>
              <a:schemeClr val="bg1">
                <a:lumMod val="65000"/>
              </a:schemeClr>
            </a:solidFill>
          </a:ln>
        </p:spPr>
      </p:pic>
      <p:cxnSp>
        <p:nvCxnSpPr>
          <p:cNvPr id="9" name="Straight Arrow Connector 8"/>
          <p:cNvCxnSpPr/>
          <p:nvPr/>
        </p:nvCxnSpPr>
        <p:spPr>
          <a:xfrm>
            <a:off x="6997026" y="5067144"/>
            <a:ext cx="341955" cy="72536"/>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97002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38</a:t>
            </a:fld>
            <a:endParaRPr lang="en-US" dirty="0"/>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190642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3655" y="1362586"/>
            <a:ext cx="10482072" cy="4776080"/>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414660585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endParaRPr lang="en-US" dirty="0" smtClean="0"/>
          </a:p>
          <a:p>
            <a:r>
              <a:rPr lang="en-US" dirty="0" smtClean="0"/>
              <a:t>Windows Platform</a:t>
            </a:r>
            <a:endParaRPr lang="en-US" dirty="0" smtClean="0"/>
          </a:p>
          <a:p>
            <a:r>
              <a:rPr lang="en-US" dirty="0" smtClean="0"/>
              <a:t>Non-windows Platforms</a:t>
            </a:r>
            <a:endParaRPr lang="en-US" dirty="0" smtClean="0"/>
          </a:p>
          <a:p>
            <a:r>
              <a:rPr lang="en-US" dirty="0" smtClean="0"/>
              <a:t>Multi-platforms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29944" y="6526955"/>
            <a:ext cx="571848" cy="223825"/>
          </a:xfrm>
        </p:spPr>
        <p:txBody>
          <a:bodyPr/>
          <a:lstStyle/>
          <a:p>
            <a:fld id="{727B4C2D-45E2-4621-8491-2995EB46A674}" type="slidenum">
              <a:rPr lang="en-US" smtClean="0"/>
              <a:pPr/>
              <a:t>40</a:t>
            </a:fld>
            <a:endParaRPr lang="en-US" dirty="0"/>
          </a:p>
        </p:txBody>
      </p:sp>
      <p:pic>
        <p:nvPicPr>
          <p:cNvPr id="4" name="Picture 3"/>
          <p:cNvPicPr>
            <a:picLocks noChangeAspect="1"/>
          </p:cNvPicPr>
          <p:nvPr/>
        </p:nvPicPr>
        <p:blipFill>
          <a:blip r:embed="rId2"/>
          <a:stretch>
            <a:fillRect/>
          </a:stretch>
        </p:blipFill>
        <p:spPr>
          <a:xfrm>
            <a:off x="334093" y="1477206"/>
            <a:ext cx="4771005" cy="3316723"/>
          </a:xfrm>
          <a:prstGeom prst="rect">
            <a:avLst/>
          </a:prstGeom>
        </p:spPr>
      </p:pic>
      <p:pic>
        <p:nvPicPr>
          <p:cNvPr id="5" name="Picture 4"/>
          <p:cNvPicPr>
            <a:picLocks noChangeAspect="1"/>
          </p:cNvPicPr>
          <p:nvPr/>
        </p:nvPicPr>
        <p:blipFill>
          <a:blip r:embed="rId3"/>
          <a:stretch>
            <a:fillRect/>
          </a:stretch>
        </p:blipFill>
        <p:spPr>
          <a:xfrm>
            <a:off x="2719596" y="1747890"/>
            <a:ext cx="4771005" cy="3316723"/>
          </a:xfrm>
          <a:prstGeom prst="rect">
            <a:avLst/>
          </a:prstGeom>
        </p:spPr>
      </p:pic>
      <p:pic>
        <p:nvPicPr>
          <p:cNvPr id="6" name="Picture 5"/>
          <p:cNvPicPr>
            <a:picLocks noChangeAspect="1"/>
          </p:cNvPicPr>
          <p:nvPr/>
        </p:nvPicPr>
        <p:blipFill>
          <a:blip r:embed="rId4"/>
          <a:stretch>
            <a:fillRect/>
          </a:stretch>
        </p:blipFill>
        <p:spPr>
          <a:xfrm>
            <a:off x="5029138" y="2018575"/>
            <a:ext cx="4771005" cy="3316723"/>
          </a:xfrm>
          <a:prstGeom prst="rect">
            <a:avLst/>
          </a:prstGeom>
        </p:spPr>
      </p:pic>
      <p:pic>
        <p:nvPicPr>
          <p:cNvPr id="7" name="Picture 6"/>
          <p:cNvPicPr>
            <a:picLocks noChangeAspect="1"/>
          </p:cNvPicPr>
          <p:nvPr/>
        </p:nvPicPr>
        <p:blipFill>
          <a:blip r:embed="rId5"/>
          <a:stretch>
            <a:fillRect/>
          </a:stretch>
        </p:blipFill>
        <p:spPr>
          <a:xfrm>
            <a:off x="7414641" y="2289259"/>
            <a:ext cx="4771005" cy="3316723"/>
          </a:xfrm>
          <a:prstGeom prst="rect">
            <a:avLst/>
          </a:prstGeom>
        </p:spPr>
      </p:pic>
    </p:spTree>
    <p:extLst>
      <p:ext uri="{BB962C8B-B14F-4D97-AF65-F5344CB8AC3E}">
        <p14:creationId xmlns:p14="http://schemas.microsoft.com/office/powerpoint/2010/main" val="348297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endParaRPr lang="en-US" dirty="0" smtClean="0"/>
          </a:p>
          <a:p>
            <a:r>
              <a:rPr lang="en-US" dirty="0" smtClean="0"/>
              <a:t>Windows Platform</a:t>
            </a:r>
            <a:endParaRPr lang="en-US" dirty="0" smtClean="0"/>
          </a:p>
          <a:p>
            <a:r>
              <a:rPr lang="en-US" dirty="0" smtClean="0"/>
              <a:t>Non-windows Platforms</a:t>
            </a:r>
            <a:endParaRPr lang="en-US" dirty="0" smtClean="0"/>
          </a:p>
          <a:p>
            <a:r>
              <a:rPr lang="en-US" dirty="0" smtClean="0"/>
              <a:t>Multi-platforms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r>
              <a:rPr lang="en-US" dirty="0" smtClean="0"/>
              <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Choices for Mobile Development</a:t>
            </a:r>
            <a:endParaRPr lang="en-US" dirty="0"/>
          </a:p>
        </p:txBody>
      </p:sp>
      <p:sp>
        <p:nvSpPr>
          <p:cNvPr id="2" name="Text Placeholder 1"/>
          <p:cNvSpPr>
            <a:spLocks noGrp="1"/>
          </p:cNvSpPr>
          <p:nvPr>
            <p:ph type="body" sz="quarter" idx="10"/>
          </p:nvPr>
        </p:nvSpPr>
        <p:spPr/>
        <p:txBody>
          <a:bodyPr/>
          <a:lstStyle/>
          <a:p>
            <a:pPr marL="742950" indent="-742950">
              <a:buFont typeface="+mj-lt"/>
              <a:buAutoNum type="arabicPeriod"/>
            </a:pPr>
            <a:r>
              <a:rPr lang="en-US" dirty="0" smtClean="0"/>
              <a:t>Target the Windows Platform</a:t>
            </a:r>
          </a:p>
          <a:p>
            <a:pPr marL="917989" lvl="1" indent="-571500">
              <a:buFont typeface="Arial" panose="020B0604020202020204" pitchFamily="34" charset="0"/>
              <a:buChar char="•"/>
            </a:pPr>
            <a:r>
              <a:rPr lang="en-US" dirty="0" smtClean="0"/>
              <a:t>Develop apps that run in Windows and Windows Phone</a:t>
            </a:r>
          </a:p>
          <a:p>
            <a:pPr marL="742950" indent="-742950">
              <a:buFont typeface="+mj-lt"/>
              <a:buAutoNum type="arabicPeriod"/>
            </a:pPr>
            <a:r>
              <a:rPr lang="en-US" dirty="0" smtClean="0"/>
              <a:t>Target the Android Platform</a:t>
            </a:r>
          </a:p>
          <a:p>
            <a:pPr marL="917989" lvl="1" indent="-571500">
              <a:buFont typeface="Arial" panose="020B0604020202020204" pitchFamily="34" charset="0"/>
              <a:buChar char="•"/>
            </a:pPr>
            <a:r>
              <a:rPr lang="en-US" dirty="0" smtClean="0"/>
              <a:t>Develop apps that run on Android devices</a:t>
            </a:r>
          </a:p>
          <a:p>
            <a:pPr marL="742950" indent="-742950">
              <a:buFont typeface="+mj-lt"/>
              <a:buAutoNum type="arabicPeriod"/>
            </a:pPr>
            <a:r>
              <a:rPr lang="en-US" dirty="0" smtClean="0"/>
              <a:t>Target the iOS Platform</a:t>
            </a:r>
          </a:p>
          <a:p>
            <a:pPr marL="917989" lvl="1" indent="-571500">
              <a:buFont typeface="Arial" panose="020B0604020202020204" pitchFamily="34" charset="0"/>
              <a:buChar char="•"/>
            </a:pPr>
            <a:r>
              <a:rPr lang="en-US" dirty="0" smtClean="0"/>
              <a:t>Develop apps that run on iOS devices such as iPhone and iPad</a:t>
            </a:r>
          </a:p>
          <a:p>
            <a:pPr marL="742950" indent="-742950">
              <a:buFont typeface="+mj-lt"/>
              <a:buAutoNum type="arabicPeriod"/>
            </a:pPr>
            <a:r>
              <a:rPr lang="en-US" dirty="0" smtClean="0"/>
              <a:t>Target Multiple Platforms</a:t>
            </a:r>
          </a:p>
          <a:p>
            <a:pPr marL="917989" lvl="1" indent="-571500">
              <a:buFont typeface="Arial" panose="020B0604020202020204" pitchFamily="34" charset="0"/>
              <a:buChar char="•"/>
            </a:pPr>
            <a:r>
              <a:rPr lang="en-US" dirty="0" smtClean="0"/>
              <a:t>Develop apps which can be targeted for more than one platform</a:t>
            </a:r>
          </a:p>
          <a:p>
            <a:pPr marL="917989" lvl="1" indent="-571500">
              <a:buFont typeface="Arial" panose="020B0604020202020204" pitchFamily="34" charset="0"/>
              <a:buChar char="•"/>
            </a:pPr>
            <a:r>
              <a:rPr lang="en-US" dirty="0" smtClean="0"/>
              <a:t>Use Cordova to develop apps which target Android, iOS and Windows Phone</a:t>
            </a:r>
          </a:p>
          <a:p>
            <a:pPr marL="917989" lvl="1" indent="-571500">
              <a:buFont typeface="Arial" panose="020B0604020202020204" pitchFamily="34" charset="0"/>
              <a:buChar char="•"/>
            </a:pPr>
            <a:r>
              <a:rPr lang="en-US" dirty="0"/>
              <a:t>Use </a:t>
            </a:r>
            <a:r>
              <a:rPr lang="en-US" dirty="0" smtClean="0"/>
              <a:t>Xamarin to </a:t>
            </a:r>
            <a:r>
              <a:rPr lang="en-US" dirty="0"/>
              <a:t>develop apps which target Android, iOS and Windows Phone</a:t>
            </a:r>
          </a:p>
          <a:p>
            <a:pPr marL="917989" lvl="1" indent="-571500">
              <a:buFont typeface="Arial" panose="020B0604020202020204" pitchFamily="34" charset="0"/>
              <a:buChar char="•"/>
            </a:pPr>
            <a:endParaRPr lang="en-US"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6</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694083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bwMode="auto">
          <a:xfrm>
            <a:off x="4264686" y="1212507"/>
            <a:ext cx="3928955" cy="548341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defTabSz="932015" fontAlgn="base">
              <a:spcBef>
                <a:spcPct val="0"/>
              </a:spcBef>
              <a:spcAft>
                <a:spcPct val="0"/>
              </a:spcAft>
            </a:pPr>
            <a:r>
              <a:rPr lang="en-US" sz="2799" dirty="0">
                <a:gradFill>
                  <a:gsLst>
                    <a:gs pos="8876">
                      <a:schemeClr val="tx1"/>
                    </a:gs>
                    <a:gs pos="58000">
                      <a:schemeClr val="tx1"/>
                    </a:gs>
                  </a:gsLst>
                  <a:lin ang="5400000" scaled="0"/>
                </a:gradFill>
                <a:latin typeface="Segoe UI Light"/>
              </a:rPr>
              <a:t>Robust APIs</a:t>
            </a:r>
          </a:p>
        </p:txBody>
      </p:sp>
      <p:sp>
        <p:nvSpPr>
          <p:cNvPr id="2" name="Title 1"/>
          <p:cNvSpPr>
            <a:spLocks noGrp="1"/>
          </p:cNvSpPr>
          <p:nvPr>
            <p:ph type="title"/>
          </p:nvPr>
        </p:nvSpPr>
        <p:spPr/>
        <p:txBody>
          <a:bodyPr/>
          <a:lstStyle/>
          <a:p>
            <a:r>
              <a:rPr lang="en-US" dirty="0" smtClean="0"/>
              <a:t>The new Office development platform </a:t>
            </a:r>
            <a:endParaRPr lang="en-US" dirty="0"/>
          </a:p>
        </p:txBody>
      </p:sp>
      <p:sp>
        <p:nvSpPr>
          <p:cNvPr id="6" name="Rectangle 5"/>
          <p:cNvSpPr/>
          <p:nvPr/>
        </p:nvSpPr>
        <p:spPr bwMode="auto">
          <a:xfrm>
            <a:off x="277030" y="1212507"/>
            <a:ext cx="3928955" cy="548341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defTabSz="932015" fontAlgn="base">
              <a:spcBef>
                <a:spcPct val="0"/>
              </a:spcBef>
              <a:spcAft>
                <a:spcPct val="0"/>
              </a:spcAft>
            </a:pPr>
            <a:r>
              <a:rPr lang="en-US" sz="2799" dirty="0">
                <a:gradFill>
                  <a:gsLst>
                    <a:gs pos="8876">
                      <a:schemeClr val="tx1"/>
                    </a:gs>
                    <a:gs pos="58000">
                      <a:schemeClr val="tx1"/>
                    </a:gs>
                  </a:gsLst>
                  <a:lin ang="5400000" scaled="0"/>
                </a:gradFill>
                <a:latin typeface="Segoe UI Light"/>
              </a:rPr>
              <a:t>Contextual apps</a:t>
            </a:r>
          </a:p>
        </p:txBody>
      </p:sp>
      <p:sp>
        <p:nvSpPr>
          <p:cNvPr id="65" name="Rectangle 64"/>
          <p:cNvSpPr/>
          <p:nvPr/>
        </p:nvSpPr>
        <p:spPr bwMode="auto">
          <a:xfrm>
            <a:off x="8232858" y="1212507"/>
            <a:ext cx="3928955" cy="548341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defTabSz="932015" fontAlgn="base">
              <a:spcBef>
                <a:spcPct val="0"/>
              </a:spcBef>
              <a:spcAft>
                <a:spcPct val="0"/>
              </a:spcAft>
            </a:pPr>
            <a:r>
              <a:rPr lang="en-US" sz="2799" dirty="0">
                <a:gradFill>
                  <a:gsLst>
                    <a:gs pos="8876">
                      <a:schemeClr val="tx1"/>
                    </a:gs>
                    <a:gs pos="58000">
                      <a:schemeClr val="tx1"/>
                    </a:gs>
                  </a:gsLst>
                  <a:lin ang="5400000" scaled="0"/>
                </a:gradFill>
                <a:latin typeface="Segoe UI Light"/>
              </a:rPr>
              <a:t>Flexible tools</a:t>
            </a:r>
          </a:p>
        </p:txBody>
      </p:sp>
      <p:sp>
        <p:nvSpPr>
          <p:cNvPr id="74" name="Rectangle 73"/>
          <p:cNvSpPr/>
          <p:nvPr/>
        </p:nvSpPr>
        <p:spPr bwMode="auto">
          <a:xfrm>
            <a:off x="4482506" y="5015072"/>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45702" rIns="0" bIns="45702" numCol="1" rtlCol="0" anchor="ctr" anchorCtr="0" compatLnSpc="1">
            <a:prstTxWarp prst="textNoShape">
              <a:avLst/>
            </a:prstTxWarp>
          </a:bodyPr>
          <a:lstStyle/>
          <a:p>
            <a:pPr defTabSz="932284">
              <a:lnSpc>
                <a:spcPct val="90000"/>
              </a:lnSpc>
              <a:spcAft>
                <a:spcPts val="600"/>
              </a:spcAft>
            </a:pPr>
            <a:r>
              <a:rPr lang="en-US" sz="1399" b="1" dirty="0">
                <a:gradFill>
                  <a:gsLst>
                    <a:gs pos="50427">
                      <a:srgbClr val="FFFFFF"/>
                    </a:gs>
                    <a:gs pos="30000">
                      <a:srgbClr val="FFFFFF"/>
                    </a:gs>
                  </a:gsLst>
                  <a:lin ang="5400000" scaled="0"/>
                </a:gradFill>
              </a:rPr>
              <a:t>Documents</a:t>
            </a:r>
          </a:p>
        </p:txBody>
      </p:sp>
      <p:sp>
        <p:nvSpPr>
          <p:cNvPr id="75" name="Rectangle 74"/>
          <p:cNvSpPr/>
          <p:nvPr/>
        </p:nvSpPr>
        <p:spPr bwMode="auto">
          <a:xfrm>
            <a:off x="6292672" y="5015072"/>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r>
              <a:rPr lang="en-US" sz="1399" b="1" dirty="0">
                <a:gradFill>
                  <a:gsLst>
                    <a:gs pos="50427">
                      <a:srgbClr val="FFFFFF"/>
                    </a:gs>
                    <a:gs pos="30000">
                      <a:srgbClr val="FFFFFF"/>
                    </a:gs>
                  </a:gsLst>
                  <a:lin ang="5400000" scaled="0"/>
                </a:gradFill>
              </a:rPr>
              <a:t>Search</a:t>
            </a:r>
          </a:p>
        </p:txBody>
      </p:sp>
      <p:sp>
        <p:nvSpPr>
          <p:cNvPr id="77" name="Rectangle 76"/>
          <p:cNvSpPr/>
          <p:nvPr/>
        </p:nvSpPr>
        <p:spPr bwMode="auto">
          <a:xfrm>
            <a:off x="4482506" y="5584786"/>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r>
              <a:rPr lang="en-US" sz="1399" b="1">
                <a:gradFill>
                  <a:gsLst>
                    <a:gs pos="50427">
                      <a:srgbClr val="FFFFFF"/>
                    </a:gs>
                    <a:gs pos="30000">
                      <a:srgbClr val="FFFFFF"/>
                    </a:gs>
                  </a:gsLst>
                  <a:lin ang="5400000" scaled="0"/>
                </a:gradFill>
              </a:rPr>
              <a:t>Mail</a:t>
            </a:r>
            <a:endParaRPr lang="en-US" sz="1399" b="1" dirty="0">
              <a:gradFill>
                <a:gsLst>
                  <a:gs pos="50427">
                    <a:srgbClr val="FFFFFF"/>
                  </a:gs>
                  <a:gs pos="30000">
                    <a:srgbClr val="FFFFFF"/>
                  </a:gs>
                </a:gsLst>
                <a:lin ang="5400000" scaled="0"/>
              </a:gradFill>
            </a:endParaRPr>
          </a:p>
        </p:txBody>
      </p:sp>
      <p:sp>
        <p:nvSpPr>
          <p:cNvPr id="80" name="Rectangle 79"/>
          <p:cNvSpPr/>
          <p:nvPr/>
        </p:nvSpPr>
        <p:spPr bwMode="auto">
          <a:xfrm>
            <a:off x="4482506" y="6154501"/>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r>
              <a:rPr lang="en-US" sz="1399" b="1">
                <a:gradFill>
                  <a:gsLst>
                    <a:gs pos="50427">
                      <a:srgbClr val="FFFFFF"/>
                    </a:gs>
                    <a:gs pos="30000">
                      <a:srgbClr val="FFFFFF"/>
                    </a:gs>
                  </a:gsLst>
                  <a:lin ang="5400000" scaled="0"/>
                </a:gradFill>
              </a:rPr>
              <a:t>Calendar</a:t>
            </a:r>
            <a:endParaRPr lang="en-US" sz="1399" b="1" dirty="0">
              <a:gradFill>
                <a:gsLst>
                  <a:gs pos="50427">
                    <a:srgbClr val="FFFFFF"/>
                  </a:gs>
                  <a:gs pos="30000">
                    <a:srgbClr val="FFFFFF"/>
                  </a:gs>
                </a:gsLst>
                <a:lin ang="5400000" scaled="0"/>
              </a:gradFill>
            </a:endParaRPr>
          </a:p>
        </p:txBody>
      </p:sp>
      <p:sp>
        <p:nvSpPr>
          <p:cNvPr id="81" name="Rectangle 80"/>
          <p:cNvSpPr/>
          <p:nvPr/>
        </p:nvSpPr>
        <p:spPr bwMode="auto">
          <a:xfrm>
            <a:off x="6292672" y="6144436"/>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r>
              <a:rPr lang="en-US" sz="1399" b="1">
                <a:gradFill>
                  <a:gsLst>
                    <a:gs pos="50427">
                      <a:srgbClr val="FFFFFF"/>
                    </a:gs>
                    <a:gs pos="30000">
                      <a:srgbClr val="FFFFFF"/>
                    </a:gs>
                  </a:gsLst>
                  <a:lin ang="5400000" scaled="0"/>
                </a:gradFill>
              </a:rPr>
              <a:t>People</a:t>
            </a:r>
            <a:endParaRPr lang="en-US" sz="1399" b="1" dirty="0">
              <a:gradFill>
                <a:gsLst>
                  <a:gs pos="50427">
                    <a:srgbClr val="FFFFFF"/>
                  </a:gs>
                  <a:gs pos="30000">
                    <a:srgbClr val="FFFFFF"/>
                  </a:gs>
                </a:gsLst>
                <a:lin ang="5400000" scaled="0"/>
              </a:gradFill>
            </a:endParaRPr>
          </a:p>
        </p:txBody>
      </p:sp>
      <p:sp>
        <p:nvSpPr>
          <p:cNvPr id="76" name="Rectangle 75"/>
          <p:cNvSpPr/>
          <p:nvPr/>
        </p:nvSpPr>
        <p:spPr bwMode="auto">
          <a:xfrm>
            <a:off x="6288298" y="5584787"/>
            <a:ext cx="1759707"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r>
              <a:rPr lang="en-US" sz="1399" b="1" dirty="0">
                <a:gradFill>
                  <a:gsLst>
                    <a:gs pos="50427">
                      <a:srgbClr val="FFFFFF"/>
                    </a:gs>
                    <a:gs pos="30000">
                      <a:srgbClr val="FFFFFF"/>
                    </a:gs>
                  </a:gsLst>
                  <a:lin ang="5400000" scaled="0"/>
                </a:gradFill>
              </a:rPr>
              <a:t>Social</a:t>
            </a:r>
          </a:p>
        </p:txBody>
      </p:sp>
      <p:sp>
        <p:nvSpPr>
          <p:cNvPr id="86" name="Freeform 232"/>
          <p:cNvSpPr>
            <a:spLocks noChangeAspect="1" noEditPoints="1"/>
          </p:cNvSpPr>
          <p:nvPr/>
        </p:nvSpPr>
        <p:spPr bwMode="auto">
          <a:xfrm>
            <a:off x="7652357" y="5165540"/>
            <a:ext cx="229776" cy="219991"/>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endParaRPr lang="en-US" sz="1399" b="1">
              <a:gradFill>
                <a:gsLst>
                  <a:gs pos="50427">
                    <a:srgbClr val="FFFFFF"/>
                  </a:gs>
                  <a:gs pos="30000">
                    <a:srgbClr val="FFFFFF"/>
                  </a:gs>
                </a:gsLst>
                <a:lin ang="5400000" scaled="0"/>
              </a:gradFill>
            </a:endParaRPr>
          </a:p>
        </p:txBody>
      </p:sp>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888" y="2317046"/>
            <a:ext cx="755623" cy="1373665"/>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8639" y="2327640"/>
            <a:ext cx="739150" cy="1352453"/>
          </a:xfrm>
          <a:prstGeom prst="rect">
            <a:avLst/>
          </a:prstGeom>
        </p:spPr>
      </p:pic>
      <p:sp>
        <p:nvSpPr>
          <p:cNvPr id="84" name="Freeform 18"/>
          <p:cNvSpPr>
            <a:spLocks noChangeAspect="1" noEditPoints="1"/>
          </p:cNvSpPr>
          <p:nvPr/>
        </p:nvSpPr>
        <p:spPr bwMode="auto">
          <a:xfrm>
            <a:off x="5875583" y="575293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endParaRPr lang="en-US" sz="1399"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72362" y="6300926"/>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3915"/>
            <a:endParaRPr lang="en-US" sz="1799">
              <a:solidFill>
                <a:srgbClr val="FFFFFF"/>
              </a:solidFill>
            </a:endParaRPr>
          </a:p>
        </p:txBody>
      </p:sp>
      <p:sp>
        <p:nvSpPr>
          <p:cNvPr id="88" name="Freeform 5"/>
          <p:cNvSpPr>
            <a:spLocks noChangeAspect="1" noEditPoints="1"/>
          </p:cNvSpPr>
          <p:nvPr/>
        </p:nvSpPr>
        <p:spPr bwMode="auto">
          <a:xfrm>
            <a:off x="7674133" y="6278360"/>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endParaRPr lang="en-US" sz="1399" b="1">
              <a:gradFill>
                <a:gsLst>
                  <a:gs pos="50427">
                    <a:srgbClr val="FFFFFF"/>
                  </a:gs>
                  <a:gs pos="30000">
                    <a:srgbClr val="FFFFFF"/>
                  </a:gs>
                </a:gsLst>
                <a:lin ang="5400000" scaled="0"/>
              </a:gradFill>
            </a:endParaRPr>
          </a:p>
        </p:txBody>
      </p:sp>
      <p:sp>
        <p:nvSpPr>
          <p:cNvPr id="91" name="Freeform 212"/>
          <p:cNvSpPr>
            <a:spLocks noChangeAspect="1" noEditPoints="1"/>
          </p:cNvSpPr>
          <p:nvPr/>
        </p:nvSpPr>
        <p:spPr bwMode="auto">
          <a:xfrm>
            <a:off x="7620433" y="5727521"/>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endParaRPr lang="en-US" sz="1399"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900294" y="5131202"/>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defTabSz="932284">
              <a:lnSpc>
                <a:spcPct val="90000"/>
              </a:lnSpc>
              <a:spcAft>
                <a:spcPts val="600"/>
              </a:spcAft>
            </a:pPr>
            <a:endParaRPr lang="en-US" sz="1399" b="1">
              <a:gradFill>
                <a:gsLst>
                  <a:gs pos="50427">
                    <a:srgbClr val="FFFFFF"/>
                  </a:gs>
                  <a:gs pos="30000">
                    <a:srgbClr val="FFFFFF"/>
                  </a:gs>
                </a:gsLst>
                <a:lin ang="5400000" scaled="0"/>
              </a:gradFill>
            </a:endParaRPr>
          </a:p>
        </p:txBody>
      </p:sp>
      <p:grpSp>
        <p:nvGrpSpPr>
          <p:cNvPr id="53" name="Group 52"/>
          <p:cNvGrpSpPr/>
          <p:nvPr/>
        </p:nvGrpSpPr>
        <p:grpSpPr>
          <a:xfrm>
            <a:off x="748385" y="1961116"/>
            <a:ext cx="1155814" cy="1406836"/>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4" name="Group 53"/>
          <p:cNvGrpSpPr/>
          <p:nvPr/>
        </p:nvGrpSpPr>
        <p:grpSpPr>
          <a:xfrm>
            <a:off x="2331456" y="1961116"/>
            <a:ext cx="1159378" cy="1406836"/>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5" name="Group 54"/>
          <p:cNvGrpSpPr/>
          <p:nvPr/>
        </p:nvGrpSpPr>
        <p:grpSpPr>
          <a:xfrm>
            <a:off x="735913" y="3501090"/>
            <a:ext cx="1159378" cy="1406836"/>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7" name="Group 56"/>
          <p:cNvGrpSpPr/>
          <p:nvPr/>
        </p:nvGrpSpPr>
        <p:grpSpPr>
          <a:xfrm>
            <a:off x="735914" y="5067574"/>
            <a:ext cx="1192027" cy="1406836"/>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nvGrpSpPr>
          <p:cNvPr id="58" name="Group 57"/>
          <p:cNvGrpSpPr/>
          <p:nvPr/>
        </p:nvGrpSpPr>
        <p:grpSpPr>
          <a:xfrm>
            <a:off x="2349919" y="5067574"/>
            <a:ext cx="1192027" cy="1406836"/>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9" name="Group 58"/>
          <p:cNvGrpSpPr/>
          <p:nvPr/>
        </p:nvGrpSpPr>
        <p:grpSpPr>
          <a:xfrm>
            <a:off x="2318985" y="3501090"/>
            <a:ext cx="1192027" cy="1406836"/>
            <a:chOff x="6416998" y="1671422"/>
            <a:chExt cx="1410224" cy="1664352"/>
          </a:xfrm>
        </p:grpSpPr>
        <p:sp>
          <p:nvSpPr>
            <p:cNvPr id="60" name="Rectangle 59"/>
            <p:cNvSpPr/>
            <p:nvPr/>
          </p:nvSpPr>
          <p:spPr bwMode="auto">
            <a:xfrm>
              <a:off x="6416998" y="2693867"/>
              <a:ext cx="1410224"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36"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p:spPr>
        </p:pic>
      </p:grpSp>
      <p:sp>
        <p:nvSpPr>
          <p:cNvPr id="68" name="Freeform 21"/>
          <p:cNvSpPr>
            <a:spLocks noChangeAspect="1" noEditPoints="1"/>
          </p:cNvSpPr>
          <p:nvPr/>
        </p:nvSpPr>
        <p:spPr bwMode="auto">
          <a:xfrm>
            <a:off x="8998072" y="2327639"/>
            <a:ext cx="2443601" cy="362952"/>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prstClr val="black"/>
              </a:solidFill>
            </a:endParaRPr>
          </a:p>
        </p:txBody>
      </p:sp>
      <p:sp>
        <p:nvSpPr>
          <p:cNvPr id="70" name="Freeform 10"/>
          <p:cNvSpPr>
            <a:spLocks noChangeAspect="1" noEditPoints="1"/>
          </p:cNvSpPr>
          <p:nvPr/>
        </p:nvSpPr>
        <p:spPr bwMode="auto">
          <a:xfrm>
            <a:off x="8631234" y="3124560"/>
            <a:ext cx="761968" cy="761860"/>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chemeClr val="tx1"/>
          </a:solidFill>
          <a:ln>
            <a:noFill/>
          </a:ln>
          <a:extLst/>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grpSp>
        <p:nvGrpSpPr>
          <p:cNvPr id="71" name="Group 70"/>
          <p:cNvGrpSpPr>
            <a:grpSpLocks noChangeAspect="1"/>
          </p:cNvGrpSpPr>
          <p:nvPr/>
        </p:nvGrpSpPr>
        <p:grpSpPr>
          <a:xfrm>
            <a:off x="9974868" y="3035280"/>
            <a:ext cx="666973" cy="940418"/>
            <a:chOff x="10662144" y="6848694"/>
            <a:chExt cx="615459" cy="867910"/>
          </a:xfrm>
        </p:grpSpPr>
        <p:sp>
          <p:nvSpPr>
            <p:cNvPr id="120"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chemeClr val="bg2">
                <a:lumMod val="50000"/>
              </a:schemeClr>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1"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2"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3"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4"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5"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6"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7"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8"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sp>
          <p:nvSpPr>
            <p:cNvPr id="129"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defTabSz="932284"/>
              <a:endParaRPr lang="en-US" sz="1799">
                <a:solidFill>
                  <a:srgbClr val="000000"/>
                </a:solidFill>
              </a:endParaRPr>
            </a:p>
          </p:txBody>
        </p:sp>
      </p:grpSp>
      <p:sp>
        <p:nvSpPr>
          <p:cNvPr id="117" name="Freeform 5"/>
          <p:cNvSpPr>
            <a:spLocks noChangeAspect="1"/>
          </p:cNvSpPr>
          <p:nvPr/>
        </p:nvSpPr>
        <p:spPr bwMode="auto">
          <a:xfrm>
            <a:off x="11107403" y="3098452"/>
            <a:ext cx="703893" cy="845614"/>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32284"/>
            <a:endParaRPr lang="en-US" sz="1799">
              <a:solidFill>
                <a:srgbClr val="505050"/>
              </a:solidFill>
            </a:endParaRPr>
          </a:p>
        </p:txBody>
      </p:sp>
      <p:pic>
        <p:nvPicPr>
          <p:cNvPr id="94" name="Picture 14"/>
          <p:cNvPicPr>
            <a:picLocks noChangeAspect="1" noChangeArrowheads="1"/>
          </p:cNvPicPr>
          <p:nvPr/>
        </p:nvPicPr>
        <p:blipFill>
          <a:blip r:embed="rId12">
            <a:grayscl/>
            <a:lum bright="-38000"/>
            <a:extLst>
              <a:ext uri="{28A0092B-C50C-407E-A947-70E740481C1C}">
                <a14:useLocalDpi xmlns:a14="http://schemas.microsoft.com/office/drawing/2010/main" val="0"/>
              </a:ext>
            </a:extLst>
          </a:blip>
          <a:srcRect/>
          <a:stretch>
            <a:fillRect/>
          </a:stretch>
        </p:blipFill>
        <p:spPr bwMode="auto">
          <a:xfrm>
            <a:off x="5940619" y="3773170"/>
            <a:ext cx="484158" cy="566399"/>
          </a:xfrm>
          <a:prstGeom prst="rect">
            <a:avLst/>
          </a:prstGeom>
          <a:noFill/>
          <a:ln>
            <a:noFill/>
          </a:ln>
          <a:effectLst/>
          <a:extLst/>
        </p:spPr>
      </p:pic>
      <p:sp>
        <p:nvSpPr>
          <p:cNvPr id="95" name="TextBox 94"/>
          <p:cNvSpPr txBox="1"/>
          <p:nvPr/>
        </p:nvSpPr>
        <p:spPr>
          <a:xfrm>
            <a:off x="6629605" y="3714874"/>
            <a:ext cx="945479" cy="690735"/>
          </a:xfrm>
          <a:prstGeom prst="rect">
            <a:avLst/>
          </a:prstGeom>
          <a:noFill/>
        </p:spPr>
        <p:txBody>
          <a:bodyPr wrap="square" lIns="182806" tIns="146246" rIns="182806" bIns="146246" rtlCol="0">
            <a:spAutoFit/>
          </a:bodyPr>
          <a:lstStyle/>
          <a:p>
            <a:pPr>
              <a:lnSpc>
                <a:spcPct val="90000"/>
              </a:lnSpc>
              <a:spcAft>
                <a:spcPts val="600"/>
              </a:spcAft>
            </a:pPr>
            <a:r>
              <a:rPr lang="en-US" sz="2799" dirty="0" err="1">
                <a:gradFill>
                  <a:gsLst>
                    <a:gs pos="4908">
                      <a:schemeClr val="tx1"/>
                    </a:gs>
                    <a:gs pos="16000">
                      <a:schemeClr val="tx1"/>
                    </a:gs>
                  </a:gsLst>
                  <a:lin ang="5400000" scaled="0"/>
                </a:gradFill>
              </a:rPr>
              <a:t>iOS</a:t>
            </a:r>
            <a:endParaRPr lang="en-US" sz="2799" dirty="0">
              <a:gradFill>
                <a:gsLst>
                  <a:gs pos="4908">
                    <a:schemeClr val="tx1"/>
                  </a:gs>
                  <a:gs pos="16000">
                    <a:schemeClr val="tx1"/>
                  </a:gs>
                </a:gsLst>
                <a:lin ang="5400000" scaled="0"/>
              </a:gradFill>
            </a:endParaRPr>
          </a:p>
        </p:txBody>
      </p:sp>
      <p:sp>
        <p:nvSpPr>
          <p:cNvPr id="96" name="Freeform 95"/>
          <p:cNvSpPr>
            <a:spLocks noEditPoints="1"/>
          </p:cNvSpPr>
          <p:nvPr/>
        </p:nvSpPr>
        <p:spPr bwMode="auto">
          <a:xfrm>
            <a:off x="5030461" y="3822476"/>
            <a:ext cx="475506" cy="48285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91403" tIns="45702" rIns="91403" bIns="45702" numCol="1" anchor="t" anchorCtr="0" compatLnSpc="1">
            <a:prstTxWarp prst="textNoShape">
              <a:avLst/>
            </a:prstTxWarp>
          </a:bodyPr>
          <a:lstStyle/>
          <a:p>
            <a:endParaRPr lang="en-US" sz="1799">
              <a:solidFill>
                <a:srgbClr val="505050"/>
              </a:solidFill>
            </a:endParaRPr>
          </a:p>
        </p:txBody>
      </p:sp>
      <p:pic>
        <p:nvPicPr>
          <p:cNvPr id="7" name="Picture 6"/>
          <p:cNvPicPr>
            <a:picLocks noChangeAspect="1"/>
          </p:cNvPicPr>
          <p:nvPr/>
        </p:nvPicPr>
        <p:blipFill>
          <a:blip r:embed="rId13"/>
          <a:stretch>
            <a:fillRect/>
          </a:stretch>
        </p:blipFill>
        <p:spPr>
          <a:xfrm>
            <a:off x="6695802" y="2282456"/>
            <a:ext cx="741572" cy="1467211"/>
          </a:xfrm>
          <a:prstGeom prst="rect">
            <a:avLst/>
          </a:prstGeom>
        </p:spPr>
      </p:pic>
      <p:pic>
        <p:nvPicPr>
          <p:cNvPr id="1026" name="Picture 2" descr="http://rubyonrails.org/images/rail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18207" y="5185545"/>
            <a:ext cx="650526" cy="8299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3458" y="5639966"/>
            <a:ext cx="914032" cy="457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6"/>
          <a:stretch>
            <a:fillRect/>
          </a:stretch>
        </p:blipFill>
        <p:spPr>
          <a:xfrm>
            <a:off x="10161346" y="4901119"/>
            <a:ext cx="1431841" cy="479631"/>
          </a:xfrm>
          <a:prstGeom prst="rect">
            <a:avLst/>
          </a:prstGeom>
        </p:spPr>
      </p:pic>
    </p:spTree>
    <p:extLst>
      <p:ext uri="{BB962C8B-B14F-4D97-AF65-F5344CB8AC3E}">
        <p14:creationId xmlns:p14="http://schemas.microsoft.com/office/powerpoint/2010/main" val="77215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70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900"/>
                                        <p:tgtEl>
                                          <p:spTgt spid="65"/>
                                        </p:tgtEl>
                                      </p:cBhvr>
                                    </p:animEffect>
                                  </p:childTnLst>
                                </p:cTn>
                              </p:par>
                              <p:par>
                                <p:cTn id="15" presetID="63" presetClass="path" presetSubtype="0" decel="100000" fill="hold" grpId="1" nodeType="withEffect">
                                  <p:stCondLst>
                                    <p:cond delay="700"/>
                                  </p:stCondLst>
                                  <p:childTnLst>
                                    <p:animMotion origin="layout" path="M -0.02412 4.2079E-6 L -2.20832E-6 4.2079E-6 " pathEditMode="relative" rAng="0" ptsTypes="AA">
                                      <p:cBhvr>
                                        <p:cTn id="16" dur="900" fill="hold"/>
                                        <p:tgtEl>
                                          <p:spTgt spid="65"/>
                                        </p:tgtEl>
                                        <p:attrNameLst>
                                          <p:attrName>ppt_x</p:attrName>
                                          <p:attrName>ppt_y</p:attrName>
                                        </p:attrNameLst>
                                      </p:cBhvr>
                                      <p:rCtr x="1200" y="0"/>
                                    </p:animMotion>
                                  </p:childTnLst>
                                </p:cTn>
                              </p:par>
                              <p:par>
                                <p:cTn id="17" presetID="6" presetClass="emph" presetSubtype="0" accel="100000" autoRev="1" fill="hold" grpId="2" nodeType="withEffect">
                                  <p:stCondLst>
                                    <p:cond delay="200"/>
                                  </p:stCondLst>
                                  <p:childTnLst>
                                    <p:animScale>
                                      <p:cBhvr>
                                        <p:cTn id="18" dur="500" fill="hold"/>
                                        <p:tgtEl>
                                          <p:spTgt spid="65"/>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900"/>
                                        <p:tgtEl>
                                          <p:spTgt spid="53"/>
                                        </p:tgtEl>
                                      </p:cBhvr>
                                    </p:animEffect>
                                  </p:childTnLst>
                                </p:cTn>
                              </p:par>
                              <p:par>
                                <p:cTn id="22" presetID="63" presetClass="path" presetSubtype="0" decel="100000" fill="hold" nodeType="withEffect">
                                  <p:stCondLst>
                                    <p:cond delay="700"/>
                                  </p:stCondLst>
                                  <p:childTnLst>
                                    <p:animMotion origin="layout" path="M -0.02412 4.2079E-6 L -2.20832E-6 4.2079E-6 " pathEditMode="relative" rAng="0" ptsTypes="AA">
                                      <p:cBhvr>
                                        <p:cTn id="23" dur="900" fill="hold"/>
                                        <p:tgtEl>
                                          <p:spTgt spid="53"/>
                                        </p:tgtEl>
                                        <p:attrNameLst>
                                          <p:attrName>ppt_x</p:attrName>
                                          <p:attrName>ppt_y</p:attrName>
                                        </p:attrNameLst>
                                      </p:cBhvr>
                                      <p:rCtr x="1200" y="0"/>
                                    </p:animMotion>
                                  </p:childTnLst>
                                </p:cTn>
                              </p:par>
                              <p:par>
                                <p:cTn id="24" presetID="6" presetClass="emph" presetSubtype="0" accel="100000" autoRev="1" fill="hold" nodeType="withEffect">
                                  <p:stCondLst>
                                    <p:cond delay="200"/>
                                  </p:stCondLst>
                                  <p:childTnLst>
                                    <p:animScale>
                                      <p:cBhvr>
                                        <p:cTn id="25" dur="500" fill="hold"/>
                                        <p:tgtEl>
                                          <p:spTgt spid="53"/>
                                        </p:tgtEl>
                                      </p:cBhvr>
                                      <p:by x="80000" y="80000"/>
                                    </p:animScale>
                                  </p:childTnLst>
                                </p:cTn>
                              </p:par>
                              <p:par>
                                <p:cTn id="26" presetID="10" presetClass="entr" presetSubtype="0" fill="hold" nodeType="withEffect">
                                  <p:stCondLst>
                                    <p:cond delay="70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900"/>
                                        <p:tgtEl>
                                          <p:spTgt spid="54"/>
                                        </p:tgtEl>
                                      </p:cBhvr>
                                    </p:animEffect>
                                  </p:childTnLst>
                                </p:cTn>
                              </p:par>
                              <p:par>
                                <p:cTn id="29" presetID="63" presetClass="path" presetSubtype="0" decel="100000" fill="hold" nodeType="withEffect">
                                  <p:stCondLst>
                                    <p:cond delay="700"/>
                                  </p:stCondLst>
                                  <p:childTnLst>
                                    <p:animMotion origin="layout" path="M -0.02412 4.2079E-6 L -2.20832E-6 4.2079E-6 " pathEditMode="relative" rAng="0" ptsTypes="AA">
                                      <p:cBhvr>
                                        <p:cTn id="30" dur="900" fill="hold"/>
                                        <p:tgtEl>
                                          <p:spTgt spid="54"/>
                                        </p:tgtEl>
                                        <p:attrNameLst>
                                          <p:attrName>ppt_x</p:attrName>
                                          <p:attrName>ppt_y</p:attrName>
                                        </p:attrNameLst>
                                      </p:cBhvr>
                                      <p:rCtr x="1200" y="0"/>
                                    </p:animMotion>
                                  </p:childTnLst>
                                </p:cTn>
                              </p:par>
                              <p:par>
                                <p:cTn id="31" presetID="6" presetClass="emph" presetSubtype="0" accel="100000" autoRev="1" fill="hold" nodeType="withEffect">
                                  <p:stCondLst>
                                    <p:cond delay="200"/>
                                  </p:stCondLst>
                                  <p:childTnLst>
                                    <p:animScale>
                                      <p:cBhvr>
                                        <p:cTn id="32" dur="500" fill="hold"/>
                                        <p:tgtEl>
                                          <p:spTgt spid="54"/>
                                        </p:tgtEl>
                                      </p:cBhvr>
                                      <p:by x="80000" y="80000"/>
                                    </p:animScale>
                                  </p:childTnLst>
                                </p:cTn>
                              </p:par>
                              <p:par>
                                <p:cTn id="33" presetID="10" presetClass="entr" presetSubtype="0" fill="hold" nodeType="withEffect">
                                  <p:stCondLst>
                                    <p:cond delay="7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900"/>
                                        <p:tgtEl>
                                          <p:spTgt spid="55"/>
                                        </p:tgtEl>
                                      </p:cBhvr>
                                    </p:animEffect>
                                  </p:childTnLst>
                                </p:cTn>
                              </p:par>
                              <p:par>
                                <p:cTn id="36" presetID="63" presetClass="path" presetSubtype="0" decel="100000" fill="hold" nodeType="withEffect">
                                  <p:stCondLst>
                                    <p:cond delay="700"/>
                                  </p:stCondLst>
                                  <p:childTnLst>
                                    <p:animMotion origin="layout" path="M -0.02412 4.2079E-6 L -2.20832E-6 4.2079E-6 " pathEditMode="relative" rAng="0" ptsTypes="AA">
                                      <p:cBhvr>
                                        <p:cTn id="37" dur="900" fill="hold"/>
                                        <p:tgtEl>
                                          <p:spTgt spid="55"/>
                                        </p:tgtEl>
                                        <p:attrNameLst>
                                          <p:attrName>ppt_x</p:attrName>
                                          <p:attrName>ppt_y</p:attrName>
                                        </p:attrNameLst>
                                      </p:cBhvr>
                                      <p:rCtr x="1200" y="0"/>
                                    </p:animMotion>
                                  </p:childTnLst>
                                </p:cTn>
                              </p:par>
                              <p:par>
                                <p:cTn id="38" presetID="6" presetClass="emph" presetSubtype="0" accel="100000" autoRev="1" fill="hold" nodeType="withEffect">
                                  <p:stCondLst>
                                    <p:cond delay="200"/>
                                  </p:stCondLst>
                                  <p:childTnLst>
                                    <p:animScale>
                                      <p:cBhvr>
                                        <p:cTn id="39" dur="500" fill="hold"/>
                                        <p:tgtEl>
                                          <p:spTgt spid="55"/>
                                        </p:tgtEl>
                                      </p:cBhvr>
                                      <p:by x="80000" y="80000"/>
                                    </p:animScale>
                                  </p:childTnLst>
                                </p:cTn>
                              </p:par>
                              <p:par>
                                <p:cTn id="40" presetID="10" presetClass="entr" presetSubtype="0" fill="hold" nodeType="withEffect">
                                  <p:stCondLst>
                                    <p:cond delay="7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900"/>
                                        <p:tgtEl>
                                          <p:spTgt spid="59"/>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9"/>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9"/>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900"/>
                                        <p:tgtEl>
                                          <p:spTgt spid="57"/>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7"/>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7"/>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900"/>
                                        <p:tgtEl>
                                          <p:spTgt spid="58"/>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8"/>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8"/>
                                        </p:tgtEl>
                                      </p:cBhvr>
                                      <p:by x="80000" y="80000"/>
                                    </p:animScale>
                                  </p:childTnLst>
                                </p:cTn>
                              </p:par>
                              <p:par>
                                <p:cTn id="61" presetID="10" presetClass="entr" presetSubtype="0" fill="hold" grpId="0" nodeType="withEffect">
                                  <p:stCondLst>
                                    <p:cond delay="50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900"/>
                                        <p:tgtEl>
                                          <p:spTgt spid="97"/>
                                        </p:tgtEl>
                                      </p:cBhvr>
                                    </p:animEffect>
                                  </p:childTnLst>
                                </p:cTn>
                              </p:par>
                              <p:par>
                                <p:cTn id="64" presetID="63" presetClass="path" presetSubtype="0" decel="100000" fill="hold" grpId="1" nodeType="withEffect">
                                  <p:stCondLst>
                                    <p:cond delay="500"/>
                                  </p:stCondLst>
                                  <p:childTnLst>
                                    <p:animMotion origin="layout" path="M -0.02412 4.2079E-6 L -2.20832E-6 4.2079E-6 " pathEditMode="relative" rAng="0" ptsTypes="AA">
                                      <p:cBhvr>
                                        <p:cTn id="65" dur="900" fill="hold"/>
                                        <p:tgtEl>
                                          <p:spTgt spid="97"/>
                                        </p:tgtEl>
                                        <p:attrNameLst>
                                          <p:attrName>ppt_x</p:attrName>
                                          <p:attrName>ppt_y</p:attrName>
                                        </p:attrNameLst>
                                      </p:cBhvr>
                                      <p:rCtr x="1200" y="0"/>
                                    </p:animMotion>
                                  </p:childTnLst>
                                </p:cTn>
                              </p:par>
                              <p:par>
                                <p:cTn id="66" presetID="6" presetClass="emph" presetSubtype="0" accel="100000" autoRev="1" fill="hold" grpId="2" nodeType="withEffect">
                                  <p:stCondLst>
                                    <p:cond delay="0"/>
                                  </p:stCondLst>
                                  <p:childTnLst>
                                    <p:animScale>
                                      <p:cBhvr>
                                        <p:cTn id="67" dur="500" fill="hold"/>
                                        <p:tgtEl>
                                          <p:spTgt spid="97"/>
                                        </p:tgtEl>
                                      </p:cBhvr>
                                      <p:by x="80000" y="80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500"/>
                                        <p:tgtEl>
                                          <p:spTgt spid="1026"/>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1028"/>
                                        </p:tgtEl>
                                        <p:attrNameLst>
                                          <p:attrName>style.visibility</p:attrName>
                                        </p:attrNameLst>
                                      </p:cBhvr>
                                      <p:to>
                                        <p:strVal val="visible"/>
                                      </p:to>
                                    </p:set>
                                    <p:animEffect transition="in" filter="fade">
                                      <p:cBhvr>
                                        <p:cTn id="7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79"/>
            </p:par>
          </p:childTnLst>
        </p:cTn>
      </p:par>
    </p:tnLst>
    <p:bldLst>
      <p:bldP spid="97" grpId="0" animBg="1"/>
      <p:bldP spid="97" grpId="1" animBg="1"/>
      <p:bldP spid="97" grpId="2" animBg="1"/>
      <p:bldP spid="6" grpId="0" animBg="1"/>
      <p:bldP spid="6" grpId="1" animBg="1"/>
      <p:bldP spid="6" grpId="2" animBg="1"/>
      <p:bldP spid="65" grpId="0" animBg="1"/>
      <p:bldP spid="65" grpId="1" animBg="1"/>
      <p:bldP spid="65"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61395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Windows Platform</a:t>
            </a:r>
            <a:endParaRPr lang="en-US" dirty="0"/>
          </a:p>
        </p:txBody>
      </p:sp>
      <p:sp>
        <p:nvSpPr>
          <p:cNvPr id="9" name="Subtitle 4"/>
          <p:cNvSpPr>
            <a:spLocks noGrp="1"/>
          </p:cNvSpPr>
          <p:nvPr>
            <p:ph type="subTitle" idx="1"/>
          </p:nvPr>
        </p:nvSpPr>
        <p:spPr/>
        <p:txBody>
          <a:bodyPr/>
          <a:lstStyle/>
          <a:p>
            <a:pPr lvl="0"/>
            <a:r>
              <a:rPr lang="en-US" sz="2800" dirty="0"/>
              <a:t>Getting started with Mobile development with Office 365</a:t>
            </a:r>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1396</Words>
  <Application>Microsoft Office PowerPoint</Application>
  <PresentationFormat>Custom</PresentationFormat>
  <Paragraphs>233</Paragraphs>
  <Slides>42</Slides>
  <Notes>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42</vt:i4>
      </vt:variant>
    </vt:vector>
  </HeadingPairs>
  <TitlesOfParts>
    <vt:vector size="55" baseType="lpstr">
      <vt:lpstr>Arial</vt:lpstr>
      <vt:lpstr>Calibri</vt:lpstr>
      <vt:lpstr>Consolas</vt:lpstr>
      <vt:lpstr>Courier New</vt:lpstr>
      <vt:lpstr>Lucida Console</vt:lpstr>
      <vt:lpstr>Segoe UI</vt:lpstr>
      <vt:lpstr>Segoe UI Light</vt:lpstr>
      <vt:lpstr>Segoe UI Semilight</vt:lpstr>
      <vt:lpstr>Wingdings</vt:lpstr>
      <vt:lpstr>5-30055_Office Template 2012 - 16x9 - White Background</vt:lpstr>
      <vt:lpstr>TechEd 2014 Dk Blue</vt:lpstr>
      <vt:lpstr>1_Metro Presentation</vt:lpstr>
      <vt:lpstr>2_Metro Presentation</vt:lpstr>
      <vt:lpstr>Office 365 Development</vt:lpstr>
      <vt:lpstr>Course Agenda</vt:lpstr>
      <vt:lpstr>Getting started with Mobile development with Office 365</vt:lpstr>
      <vt:lpstr>Agenda </vt:lpstr>
      <vt:lpstr>Intro</vt:lpstr>
      <vt:lpstr>Choices for Mobile Development</vt:lpstr>
      <vt:lpstr>The new Office development platform </vt:lpstr>
      <vt:lpstr>PowerPoint Presentation</vt:lpstr>
      <vt:lpstr>Windows Platform</vt:lpstr>
      <vt:lpstr>Universal App project template</vt:lpstr>
      <vt:lpstr>Adding Connected Services</vt:lpstr>
      <vt:lpstr>Connected Services Permissions</vt:lpstr>
      <vt:lpstr>“Client” object constructor example</vt:lpstr>
      <vt:lpstr>Authentication UI</vt:lpstr>
      <vt:lpstr>Office 365 Service Communication</vt:lpstr>
      <vt:lpstr>PowerPoint Presentation</vt:lpstr>
      <vt:lpstr>Native Platforms</vt:lpstr>
      <vt:lpstr>Getting Started with the Android SDK</vt:lpstr>
      <vt:lpstr>The New Android Platform IDE</vt:lpstr>
      <vt:lpstr>Office 365 SDK for Android</vt:lpstr>
      <vt:lpstr>PowerPoint Presentation</vt:lpstr>
      <vt:lpstr>Developing for iOS</vt:lpstr>
      <vt:lpstr>Office 365 SDK for iOS</vt:lpstr>
      <vt:lpstr>PowerPoint Presentation</vt:lpstr>
      <vt:lpstr>Multi-platform</vt:lpstr>
      <vt:lpstr>What is a Hybrid App?</vt:lpstr>
      <vt:lpstr>What is Cordova?</vt:lpstr>
      <vt:lpstr>Multi-Device Hybrid Apps for Visual Studio</vt:lpstr>
      <vt:lpstr>Creating a Cordova App</vt:lpstr>
      <vt:lpstr>Debugging with Ripple</vt:lpstr>
      <vt:lpstr>Debugging with Windows Phone</vt:lpstr>
      <vt:lpstr>PowerPoint Presentation</vt:lpstr>
      <vt:lpstr>What is Xamarin?</vt:lpstr>
      <vt:lpstr>Evolution of the Xamarin Platform</vt:lpstr>
      <vt:lpstr>Xamarin Setup</vt:lpstr>
      <vt:lpstr>Creating an Android App Project</vt:lpstr>
      <vt:lpstr>Android Layouts</vt:lpstr>
      <vt:lpstr>Adding Connected Services</vt:lpstr>
      <vt:lpstr>C# Code to Authenticate the User</vt:lpstr>
      <vt:lpstr>Authentication Flow</vt:lpstr>
      <vt:lpstr>PowerPoint Presentation</vt:lpstr>
      <vt:lpstr>Summary </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2014-10-03T19:28:11Z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